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3" r:id="rId6"/>
    <p:sldId id="285" r:id="rId7"/>
    <p:sldId id="300" r:id="rId8"/>
    <p:sldId id="314" r:id="rId9"/>
    <p:sldId id="298" r:id="rId10"/>
    <p:sldId id="270" r:id="rId11"/>
    <p:sldId id="311" r:id="rId12"/>
    <p:sldId id="312" r:id="rId13"/>
    <p:sldId id="304" r:id="rId14"/>
    <p:sldId id="306" r:id="rId15"/>
    <p:sldId id="309" r:id="rId16"/>
    <p:sldId id="315" r:id="rId17"/>
    <p:sldId id="290" r:id="rId18"/>
    <p:sldId id="289" r:id="rId19"/>
    <p:sldId id="286" r:id="rId20"/>
    <p:sldId id="288" r:id="rId21"/>
    <p:sldId id="31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09"/>
    <a:srgbClr val="038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595" autoAdjust="0"/>
  </p:normalViewPr>
  <p:slideViewPr>
    <p:cSldViewPr snapToGrid="0">
      <p:cViewPr varScale="1">
        <p:scale>
          <a:sx n="65" d="100"/>
          <a:sy n="65" d="100"/>
        </p:scale>
        <p:origin x="1086" y="96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39A-4B64-8190-AED9A77092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9A-4B64-8190-AED9A77092C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39A-4B64-8190-AED9A77092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9A-4B64-8190-AED9A77092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9A-4B64-8190-AED9A7709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69B-4764-A905-B46FA258CC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9B-4764-A905-B46FA258CC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9B-4764-A905-B46FA258CC8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9B-4764-A905-B46FA258CC8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B-4764-A905-B46FA258C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878-47F7-914D-F3CEAF5E313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8-47F7-914D-F3CEAF5E313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878-47F7-914D-F3CEAF5E3135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8-47F7-914D-F3CEAF5E313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8-47F7-914D-F3CEAF5E3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56E-4C44-82E1-56CFB71667F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E-4C44-82E1-56CFB71667F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56E-4C44-82E1-56CFB71667F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E-4C44-82E1-56CFB71667F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E-4C44-82E1-56CFB7166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09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8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6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2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3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miranda93/auto-insurance-retentio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kaggle.com/datasets/merishnasuwal/auto-insurance-churn-analysis-dataset?select=autoinsurance_churn.csv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/>
          <a:lstStyle/>
          <a:p>
            <a:r>
              <a:rPr lang="en-US" dirty="0"/>
              <a:t>Auto Insurance Retention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dirty="0"/>
              <a:t>Eli Miranda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8800" y="1173329"/>
            <a:ext cx="27432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522412"/>
            <a:ext cx="2743200" cy="914400"/>
          </a:xfrm>
        </p:spPr>
        <p:txBody>
          <a:bodyPr/>
          <a:lstStyle/>
          <a:p>
            <a:r>
              <a:rPr lang="en-ZA" dirty="0"/>
              <a:t>Only product specifically dedicated to investment tools for business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E0EDB3B-C0A8-4C28-A8CE-248E9B2BF5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2743993"/>
            <a:ext cx="2743200" cy="365760"/>
          </a:xfrm>
        </p:spPr>
        <p:txBody>
          <a:bodyPr/>
          <a:lstStyle/>
          <a:p>
            <a:r>
              <a:rPr lang="en-ZA" dirty="0"/>
              <a:t>FIRST TO MARKET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074026"/>
            <a:ext cx="2743200" cy="914400"/>
          </a:xfrm>
        </p:spPr>
        <p:txBody>
          <a:bodyPr/>
          <a:lstStyle/>
          <a:p>
            <a:r>
              <a:rPr lang="en-ZA" dirty="0"/>
              <a:t>First beautifully designed product that's both stylish and functional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8" y="1182807"/>
            <a:ext cx="2743200" cy="365760"/>
          </a:xfrm>
        </p:spPr>
        <p:txBody>
          <a:bodyPr/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8" y="1531890"/>
            <a:ext cx="2743200" cy="914400"/>
          </a:xfrm>
        </p:spPr>
        <p:txBody>
          <a:bodyPr/>
          <a:lstStyle/>
          <a:p>
            <a:r>
              <a:rPr lang="en-ZA" dirty="0"/>
              <a:t>Conducted testing with businesses in the area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8" y="2753471"/>
            <a:ext cx="2743200" cy="365760"/>
          </a:xfrm>
        </p:spPr>
        <p:txBody>
          <a:bodyPr/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8" y="3083504"/>
            <a:ext cx="2743200" cy="914400"/>
          </a:xfrm>
        </p:spPr>
        <p:txBody>
          <a:bodyPr/>
          <a:lstStyle/>
          <a:p>
            <a:r>
              <a:rPr lang="en-ZA" dirty="0"/>
              <a:t>Designed with the help and input of investment experts in the field </a:t>
            </a:r>
            <a:endParaRPr lang="en-US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560320" cy="914400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2560320" cy="914400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31351" y="2121408"/>
            <a:ext cx="2592505" cy="9144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noProof="1"/>
              <a:t>Addressable market</a:t>
            </a:r>
            <a:endParaRPr lang="en-ZA" dirty="0"/>
          </a:p>
          <a:p>
            <a:endParaRPr lang="en-ZA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600" y="3730752"/>
            <a:ext cx="2560320" cy="1188720"/>
          </a:xfrm>
        </p:spPr>
        <p:txBody>
          <a:bodyPr/>
          <a:lstStyle/>
          <a:p>
            <a:r>
              <a:rPr lang="en-ZA" dirty="0"/>
              <a:t>Freedom to invent</a:t>
            </a:r>
          </a:p>
          <a:p>
            <a:r>
              <a:rPr lang="en-US" dirty="0"/>
              <a:t>Serviceable market</a:t>
            </a:r>
            <a:endParaRPr lang="en-ZA" dirty="0"/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/>
          <a:lstStyle/>
          <a:p>
            <a:r>
              <a:rPr lang="en-ZA" dirty="0"/>
              <a:t>Few competitors</a:t>
            </a:r>
          </a:p>
          <a:p>
            <a:r>
              <a:rPr lang="en-ZA" noProof="1"/>
              <a:t>Obtainable market</a:t>
            </a:r>
            <a:endParaRPr lang="en-US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222B6F-BB67-4A4C-8885-56E895268E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6800" y="1525143"/>
            <a:ext cx="10058400" cy="548640"/>
          </a:xfrm>
        </p:spPr>
        <p:txBody>
          <a:bodyPr>
            <a:normAutofit/>
          </a:bodyPr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businesses to help establish the product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Release the product to the general public and monitor stock market trends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Gather feedback from the financial community to expand availability of the product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5894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OUR COMPETITION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30552"/>
            <a:ext cx="2011680" cy="274320"/>
          </a:xfrm>
        </p:spPr>
        <p:txBody>
          <a:bodyPr>
            <a:no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E3E8D6-EBCD-4E49-9090-1E7064FAD1EA}"/>
              </a:ext>
            </a:extLst>
          </p:cNvPr>
          <p:cNvSpPr txBox="1"/>
          <p:nvPr/>
        </p:nvSpPr>
        <p:spPr>
          <a:xfrm>
            <a:off x="8762113" y="2175264"/>
            <a:ext cx="151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74FBB-AFB3-4F5F-8F5A-C916AA503E95}"/>
              </a:ext>
            </a:extLst>
          </p:cNvPr>
          <p:cNvSpPr txBox="1"/>
          <p:nvPr/>
        </p:nvSpPr>
        <p:spPr>
          <a:xfrm>
            <a:off x="1431112" y="268456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375" y="3252207"/>
            <a:ext cx="2011363" cy="274638"/>
          </a:xfrm>
        </p:spPr>
        <p:txBody>
          <a:bodyPr>
            <a:noAutofit/>
          </a:bodyPr>
          <a:lstStyle/>
          <a:p>
            <a:r>
              <a:rPr lang="en-ZA" dirty="0"/>
              <a:t>Expensive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45168" y="3273552"/>
            <a:ext cx="2011680" cy="27432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Affordable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E8CF7-1F1C-45FE-9088-92F9A8BEC2AF}"/>
              </a:ext>
            </a:extLst>
          </p:cNvPr>
          <p:cNvSpPr txBox="1"/>
          <p:nvPr/>
        </p:nvSpPr>
        <p:spPr>
          <a:xfrm>
            <a:off x="2036066" y="413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3EB4F2-6DCD-42D9-A38E-E739722752EE}"/>
              </a:ext>
            </a:extLst>
          </p:cNvPr>
          <p:cNvSpPr txBox="1"/>
          <p:nvPr/>
        </p:nvSpPr>
        <p:spPr>
          <a:xfrm>
            <a:off x="2612253" y="4741178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A47F5A-99BC-46EC-A6B9-3DB10D5A741B}"/>
              </a:ext>
            </a:extLst>
          </p:cNvPr>
          <p:cNvSpPr txBox="1"/>
          <p:nvPr/>
        </p:nvSpPr>
        <p:spPr>
          <a:xfrm>
            <a:off x="5918241" y="468826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51BACB-0034-4464-B71B-DE045F78BAD8}"/>
              </a:ext>
            </a:extLst>
          </p:cNvPr>
          <p:cNvSpPr txBox="1"/>
          <p:nvPr/>
        </p:nvSpPr>
        <p:spPr>
          <a:xfrm>
            <a:off x="7616115" y="415368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84648"/>
            <a:ext cx="2011680" cy="274320"/>
          </a:xfrm>
        </p:spPr>
        <p:txBody>
          <a:bodyPr>
            <a:normAutofit lnSpcReduction="10000"/>
          </a:bodyPr>
          <a:lstStyle/>
          <a:p>
            <a:r>
              <a:rPr lang="en-ZA" dirty="0"/>
              <a:t>Inconvenient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C713730-0D5A-4207-A796-E1A98217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91232" y="301270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DAEBEE-A114-4C54-9B63-DEFA96F6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2373" y="4534092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90E21EE-75B0-43BB-BF94-A9BF7327A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6235" y="394659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1A1C25-B297-4292-95F7-F45462C0F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8361" y="4483895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29671F7-315E-4F2A-A255-2959A5816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96186" y="3936604"/>
            <a:ext cx="182880" cy="182880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DB5DC08-9E27-4C29-8425-CB31A42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39852" y="2571997"/>
            <a:ext cx="274320" cy="274320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4AE1D161-46F9-4A99-81FE-3AA72B02613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823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>
                <a:solidFill>
                  <a:schemeClr val="tx1"/>
                </a:solidFill>
              </a:rPr>
              <a:t>TWO-YEAR ACTION PLAN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67128" y="2470398"/>
            <a:ext cx="1828800" cy="696912"/>
          </a:xfrm>
          <a:noFill/>
          <a:ln w="25400">
            <a:solidFill>
              <a:schemeClr val="accent3"/>
            </a:solidFill>
          </a:ln>
        </p:spPr>
        <p:txBody>
          <a:bodyPr anchor="t" anchorCtr="0"/>
          <a:lstStyle/>
          <a:p>
            <a:pPr>
              <a:lnSpc>
                <a:spcPct val="200000"/>
              </a:lnSpc>
            </a:pPr>
            <a:r>
              <a:rPr lang="en-ZA" dirty="0"/>
              <a:t>Supply volunteers</a:t>
            </a:r>
          </a:p>
        </p:txBody>
      </p:sp>
      <p:sp>
        <p:nvSpPr>
          <p:cNvPr id="116" name="Text Placeholder 32">
            <a:extLst>
              <a:ext uri="{FF2B5EF4-FFF2-40B4-BE49-F238E27FC236}">
                <a16:creationId xmlns:a16="http://schemas.microsoft.com/office/drawing/2014/main" id="{1DF5D925-396D-4F69-A672-042BE3765BF3}"/>
              </a:ext>
            </a:extLst>
          </p:cNvPr>
          <p:cNvSpPr txBox="1">
            <a:spLocks/>
          </p:cNvSpPr>
          <p:nvPr/>
        </p:nvSpPr>
        <p:spPr>
          <a:xfrm>
            <a:off x="2214621" y="2911853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Feb 20XX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31162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Run focus groups</a:t>
            </a:r>
          </a:p>
        </p:txBody>
      </p:sp>
      <p:sp>
        <p:nvSpPr>
          <p:cNvPr id="118" name="Text Placeholder 32">
            <a:extLst>
              <a:ext uri="{FF2B5EF4-FFF2-40B4-BE49-F238E27FC236}">
                <a16:creationId xmlns:a16="http://schemas.microsoft.com/office/drawing/2014/main" id="{8D1819FD-484E-465C-9168-96B226CC52AC}"/>
              </a:ext>
            </a:extLst>
          </p:cNvPr>
          <p:cNvSpPr txBox="1">
            <a:spLocks/>
          </p:cNvSpPr>
          <p:nvPr/>
        </p:nvSpPr>
        <p:spPr>
          <a:xfrm>
            <a:off x="4600443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May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55234" y="2468880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Gather feedback</a:t>
            </a:r>
          </a:p>
        </p:txBody>
      </p:sp>
      <p:sp>
        <p:nvSpPr>
          <p:cNvPr id="122" name="Text Placeholder 32">
            <a:extLst>
              <a:ext uri="{FF2B5EF4-FFF2-40B4-BE49-F238E27FC236}">
                <a16:creationId xmlns:a16="http://schemas.microsoft.com/office/drawing/2014/main" id="{03FCDCE9-ECBC-4C82-B228-62D7B590374B}"/>
              </a:ext>
            </a:extLst>
          </p:cNvPr>
          <p:cNvSpPr txBox="1">
            <a:spLocks/>
          </p:cNvSpPr>
          <p:nvPr/>
        </p:nvSpPr>
        <p:spPr>
          <a:xfrm>
            <a:off x="8545115" y="290779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Oct 20XX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4C1DC48-210B-4EA5-ABC0-EFF5BC2E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81528" y="3161849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6155A8D-4215-45F4-9EE8-B5134F3B1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45562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34685E3-049D-4C8B-8099-9C2BDDE0A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69634" y="3163824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42295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1997AD5-1C95-4DBE-B96B-FF9C9B5BF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14495" y="3993955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1C29B84-1C3F-4264-B157-6E66C0FE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1017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B04E3E4-BABC-4652-903D-E382A6E60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7975" y="3994428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B9032FF-99AE-4650-8A87-BB9117C82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96099" y="3993016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2422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2D5F1D5-E2E9-49DD-8D91-4398296F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76775" y="4722682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7675303-0D1F-4522-B513-62246F67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1953" y="4724657"/>
            <a:ext cx="0" cy="2743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CDC1244-94F9-4369-9B79-DCF2E5A79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54512" y="4724657"/>
            <a:ext cx="0" cy="27432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62375" y="5004966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cs typeface="Calibri Light"/>
              </a:rPr>
              <a:t>Test with businesses</a:t>
            </a:r>
          </a:p>
        </p:txBody>
      </p:sp>
      <p:sp>
        <p:nvSpPr>
          <p:cNvPr id="126" name="Text Placeholder 32">
            <a:extLst>
              <a:ext uri="{FF2B5EF4-FFF2-40B4-BE49-F238E27FC236}">
                <a16:creationId xmlns:a16="http://schemas.microsoft.com/office/drawing/2014/main" id="{2C0D3F0C-99CF-4238-AAA4-C13CD4B2C416}"/>
              </a:ext>
            </a:extLst>
          </p:cNvPr>
          <p:cNvSpPr txBox="1">
            <a:spLocks/>
          </p:cNvSpPr>
          <p:nvPr/>
        </p:nvSpPr>
        <p:spPr>
          <a:xfrm>
            <a:off x="2211772" y="543792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Feb 20XX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07553" y="5001768"/>
            <a:ext cx="1828800" cy="694944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>
                <a:solidFill>
                  <a:schemeClr val="bg1"/>
                </a:solidFill>
              </a:rPr>
              <a:t>Regional launch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6180038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65664" y="5001768"/>
            <a:ext cx="1828800" cy="694944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txBody>
          <a:bodyPr vert="horz" lIns="0" tIns="3600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ZA" sz="1200" dirty="0"/>
              <a:t>Deliver to consumers</a:t>
            </a:r>
          </a:p>
        </p:txBody>
      </p:sp>
      <p:sp>
        <p:nvSpPr>
          <p:cNvPr id="128" name="Text Placeholder 32">
            <a:extLst>
              <a:ext uri="{FF2B5EF4-FFF2-40B4-BE49-F238E27FC236}">
                <a16:creationId xmlns:a16="http://schemas.microsoft.com/office/drawing/2014/main" id="{45985B0E-D419-4BA2-BA87-799D71E9D775}"/>
              </a:ext>
            </a:extLst>
          </p:cNvPr>
          <p:cNvSpPr txBox="1">
            <a:spLocks/>
          </p:cNvSpPr>
          <p:nvPr/>
        </p:nvSpPr>
        <p:spPr>
          <a:xfrm>
            <a:off x="9573176" y="5440680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100" dirty="0"/>
              <a:t>Dec 20XX</a:t>
            </a:r>
          </a:p>
        </p:txBody>
      </p:sp>
      <p:sp>
        <p:nvSpPr>
          <p:cNvPr id="145" name="Date Placeholder 144">
            <a:extLst>
              <a:ext uri="{FF2B5EF4-FFF2-40B4-BE49-F238E27FC236}">
                <a16:creationId xmlns:a16="http://schemas.microsoft.com/office/drawing/2014/main" id="{EDFDF909-B06D-4D45-B05A-FB9B7D1C9B5B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9362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2473182411"/>
              </p:ext>
            </p:extLst>
          </p:nvPr>
        </p:nvGraphicFramePr>
        <p:xfrm>
          <a:off x="914400" y="1746494"/>
          <a:ext cx="10363200" cy="453707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98438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842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4900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Percent of 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490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B081-B60F-4DC1-A168-C1FA616A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365760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43" name="Content Placeholder 42" descr="pie chart">
            <a:extLst>
              <a:ext uri="{FF2B5EF4-FFF2-40B4-BE49-F238E27FC236}">
                <a16:creationId xmlns:a16="http://schemas.microsoft.com/office/drawing/2014/main" id="{DAD05018-06C3-4FE9-88DE-5F5A1458E17D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3629318033"/>
              </p:ext>
            </p:extLst>
          </p:nvPr>
        </p:nvGraphicFramePr>
        <p:xfrm>
          <a:off x="91440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063008F3-86E2-4FC4-B153-16D21B16A61D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024311918"/>
              </p:ext>
            </p:extLst>
          </p:nvPr>
        </p:nvGraphicFramePr>
        <p:xfrm>
          <a:off x="360362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6" name="Content Placeholder 95" descr="pie chart&#10;">
            <a:extLst>
              <a:ext uri="{FF2B5EF4-FFF2-40B4-BE49-F238E27FC236}">
                <a16:creationId xmlns:a16="http://schemas.microsoft.com/office/drawing/2014/main" id="{57B71365-A7C7-4A29-8A28-E6BA96C8208D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449172034"/>
              </p:ext>
            </p:extLst>
          </p:nvPr>
        </p:nvGraphicFramePr>
        <p:xfrm>
          <a:off x="629285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9" name="Content Placeholder 98" descr="pie chart&#10;">
            <a:extLst>
              <a:ext uri="{FF2B5EF4-FFF2-40B4-BE49-F238E27FC236}">
                <a16:creationId xmlns:a16="http://schemas.microsoft.com/office/drawing/2014/main" id="{650E4C09-7ED6-4629-A224-BF1F95D1B12E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196363403"/>
              </p:ext>
            </p:extLst>
          </p:nvPr>
        </p:nvGraphicFramePr>
        <p:xfrm>
          <a:off x="898207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2FCDA-3785-4537-AFE8-AA4F93B00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4333934"/>
            <a:ext cx="2286000" cy="548640"/>
          </a:xfrm>
        </p:spPr>
        <p:txBody>
          <a:bodyPr/>
          <a:lstStyle/>
          <a:p>
            <a:r>
              <a:rPr lang="en-US" dirty="0"/>
              <a:t>MUTUAL FUNDS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5873DD-2E07-4171-8766-39AADEE7DE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02736" y="4333934"/>
            <a:ext cx="2286000" cy="548640"/>
          </a:xfrm>
        </p:spPr>
        <p:txBody>
          <a:bodyPr/>
          <a:lstStyle/>
          <a:p>
            <a:r>
              <a:rPr lang="en-ZA" dirty="0"/>
              <a:t>ANGEL INVESTMENTS</a:t>
            </a:r>
            <a:endParaRPr lang="en-US" dirty="0"/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8264429-F42D-4998-B782-DC8C361025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91072" y="4333934"/>
            <a:ext cx="2286000" cy="54864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D05795A-8454-4944-9FB8-476A5026E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82077" y="4333934"/>
            <a:ext cx="2286000" cy="54864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1370D65A-E5A4-4F8A-B3B5-680C13525F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912335"/>
            <a:ext cx="2286000" cy="27432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38EE9AEE-CB8D-4216-B18B-82715EDEEAF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2736" y="4912335"/>
            <a:ext cx="2286000" cy="27432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038E047-D8F9-4C1F-A919-495700F672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91072" y="4912335"/>
            <a:ext cx="2286000" cy="27432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E462EB4-9485-4461-93B9-DD90711C8A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82077" y="4912335"/>
            <a:ext cx="2286000" cy="27432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92662-C7A1-44C2-A7EE-E26A7AC39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5235467"/>
            <a:ext cx="2286000" cy="731520"/>
          </a:xfrm>
        </p:spPr>
        <p:txBody>
          <a:bodyPr/>
          <a:lstStyle/>
          <a:p>
            <a:r>
              <a:rPr lang="en-ZA" dirty="0"/>
              <a:t>Revenue obtained from blue chip mutual funds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BD0792BE-6E36-45C3-B448-74B2373116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02736" y="5235467"/>
            <a:ext cx="2286000" cy="73152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E25ED014-7F58-4C5E-87B2-40AD88F1EC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91072" y="5235467"/>
            <a:ext cx="2286000" cy="73152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  <a:p>
            <a:endParaRPr lang="en-US" dirty="0"/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95B43878-A391-4269-82B7-8EF11F70CD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82077" y="5235467"/>
            <a:ext cx="2286000" cy="73152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  <a:p>
            <a:endParaRPr lang="en-US" dirty="0"/>
          </a:p>
        </p:txBody>
      </p:sp>
      <p:sp>
        <p:nvSpPr>
          <p:cNvPr id="134" name="Date Placeholder 133">
            <a:extLst>
              <a:ext uri="{FF2B5EF4-FFF2-40B4-BE49-F238E27FC236}">
                <a16:creationId xmlns:a16="http://schemas.microsoft.com/office/drawing/2014/main" id="{74DCE933-510F-43E9-B365-51DE44E3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135" name="Footer Placeholder 134">
            <a:extLst>
              <a:ext uri="{FF2B5EF4-FFF2-40B4-BE49-F238E27FC236}">
                <a16:creationId xmlns:a16="http://schemas.microsoft.com/office/drawing/2014/main" id="{FE8C31A6-9ABF-488F-97FB-F4BA3A8B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4463A14E-37FA-4A21-AED2-95402D60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6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7E54F570-0C8E-43F9-A9E7-7E32C629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F7B98703-748F-4466-B210-C363297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r>
              <a:rPr lang="en-US" dirty="0"/>
              <a:t>At Contoso, we believe in giving 110%. By closing the loop on investment management and using the latest technology, we help businesses grow and expand their portfolio funds. We thrive because of our market knowledge and a great team behind our product. As our CEO says, "Efficiencies will come from proactively transforming how we do business."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503164"/>
            <a:ext cx="6958584" cy="1371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The Insurance Cost Conundrum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6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056" y="1919118"/>
            <a:ext cx="5120640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7604" y="2208764"/>
            <a:ext cx="5120640" cy="1178838"/>
          </a:xfrm>
        </p:spPr>
        <p:txBody>
          <a:bodyPr>
            <a:noAutofit/>
          </a:bodyPr>
          <a:lstStyle/>
          <a:p>
            <a:r>
              <a:rPr lang="en-US" sz="1800" dirty="0"/>
              <a:t>Auto Insurance carriers are always working ways to capture new costumers and struggle to retain existing customers. Inefficiencies in customer retention results in increased costs for carriers.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3056" y="3320456"/>
            <a:ext cx="5120640" cy="32004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3056" y="3681368"/>
            <a:ext cx="5120640" cy="1178586"/>
          </a:xfrm>
        </p:spPr>
        <p:txBody>
          <a:bodyPr>
            <a:noAutofit/>
          </a:bodyPr>
          <a:lstStyle/>
          <a:p>
            <a:r>
              <a:rPr lang="en-US" sz="1800" dirty="0"/>
              <a:t>I will mitigate this cost by developing machine learning model(s) that will identify the likelihood of customer retention based on aspects of their demographic.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37604" y="4836325"/>
            <a:ext cx="5120640" cy="320040"/>
          </a:xfrm>
        </p:spPr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5188877"/>
            <a:ext cx="5120640" cy="140054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Consumer retention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Decrease need for marketing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Savings passed to customers</a:t>
            </a:r>
          </a:p>
          <a:p>
            <a:r>
              <a:rPr lang="en-US" sz="1800" dirty="0"/>
              <a:t>Achieve a significant 4% reduction in your annual premium costs for Americans!</a:t>
            </a:r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DATASET &amp; EDA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</p:spPr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Data is generated.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All my data is limited to 1 state (Texas).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My marital status data is limited to single or married.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No data for customer that rent their homes.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noProof="1"/>
              <a:t>There are multiple home market value ranges for a given city.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sz="1200" noProof="1"/>
          </a:p>
          <a:p>
            <a:endParaRPr lang="en-ZA" sz="1050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PRELIMINARY &amp; IN-DEPTH EDA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4" y="2686050"/>
            <a:ext cx="3724275" cy="2743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The distribution of customers across counties is disproportionate, which can influence model predictions.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Distribution of customers  by age is relatively normal except at age 55.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Nonsense values in ‘length of residence’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noProof="1"/>
              <a:t>Many columns have weak or no correlation.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ZA" dirty="0"/>
              <a:t>Data Processing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66D338-49F5-2AA6-C026-2ABAD4823C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34986"/>
            <a:ext cx="5337651" cy="56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561D3F-8D7F-8AA8-E97A-CD0920AE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57400"/>
            <a:ext cx="5157787" cy="4132263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ZA" sz="2800" noProof="1"/>
              <a:t>Drop columns and rows that do not have any business value and/or negatively impact the performance of models.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ZA" sz="2800" noProof="1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ZA" noProof="1"/>
              <a:t>Ex.</a:t>
            </a:r>
            <a:r>
              <a:rPr lang="en-ZA" sz="2800" noProof="1"/>
              <a:t> Columns with high multicollinearity.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10600" y="668337"/>
            <a:ext cx="2182019" cy="84693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dirty="0">
                <a:latin typeface="+mj-lt"/>
              </a:rPr>
              <a:t>Heatmap of entire </a:t>
            </a:r>
            <a:r>
              <a:rPr lang="en-US" dirty="0" err="1">
                <a:latin typeface="+mj-lt"/>
              </a:rPr>
              <a:t>Dataframe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48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63600"/>
          </a:xfrm>
        </p:spPr>
        <p:txBody>
          <a:bodyPr/>
          <a:lstStyle/>
          <a:p>
            <a:r>
              <a:rPr lang="en-ZA" dirty="0"/>
              <a:t>Feature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5542DE-786D-254D-CB85-1DE2D843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3" y="1290814"/>
            <a:ext cx="10682287" cy="35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561D3F-8D7F-8AA8-E97A-CD0920AE9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6655" y="4870545"/>
            <a:ext cx="4824412" cy="1485805"/>
          </a:xfrm>
        </p:spPr>
        <p:txBody>
          <a:bodyPr>
            <a:normAutofit/>
          </a:bodyPr>
          <a:lstStyle/>
          <a:p>
            <a:pPr algn="l"/>
            <a:r>
              <a:rPr lang="en-ZA" sz="2000" noProof="1"/>
              <a:t>Convert categorical columns to numerical columns (Get dummies).</a:t>
            </a:r>
          </a:p>
          <a:p>
            <a:pPr algn="l"/>
            <a:r>
              <a:rPr lang="en-ZA" sz="2000" noProof="1"/>
              <a:t>Consolidate large distributions. 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1522B738-F477-D50F-A11C-B71D83C83702}"/>
              </a:ext>
            </a:extLst>
          </p:cNvPr>
          <p:cNvSpPr txBox="1">
            <a:spLocks/>
          </p:cNvSpPr>
          <p:nvPr/>
        </p:nvSpPr>
        <p:spPr>
          <a:xfrm>
            <a:off x="6351588" y="4899968"/>
            <a:ext cx="4824412" cy="159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800" noProof="1"/>
              <a:t>Ex.</a:t>
            </a:r>
          </a:p>
          <a:p>
            <a:pPr lvl="1"/>
            <a:r>
              <a:rPr lang="en-ZA" sz="1800" noProof="1"/>
              <a:t>Age_in years</a:t>
            </a:r>
          </a:p>
          <a:p>
            <a:pPr lvl="2"/>
            <a:r>
              <a:rPr lang="en-ZA" sz="1800" noProof="1"/>
              <a:t>Age 55 is an outliar</a:t>
            </a:r>
          </a:p>
          <a:p>
            <a:pPr lvl="2"/>
            <a:r>
              <a:rPr lang="en-ZA" sz="1800" noProof="1"/>
              <a:t>Ages above 100 are pulling the mean and median right. </a:t>
            </a:r>
          </a:p>
        </p:txBody>
      </p:sp>
    </p:spTree>
    <p:extLst>
      <p:ext uri="{BB962C8B-B14F-4D97-AF65-F5344CB8AC3E}">
        <p14:creationId xmlns:p14="http://schemas.microsoft.com/office/powerpoint/2010/main" val="231045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BASELINE MODELING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500439"/>
            <a:ext cx="2560320" cy="603504"/>
          </a:xfrm>
        </p:spPr>
        <p:txBody>
          <a:bodyPr anchor="ctr">
            <a:normAutofit fontScale="70000" lnSpcReduction="20000"/>
          </a:bodyPr>
          <a:lstStyle/>
          <a:p>
            <a:r>
              <a:rPr lang="en-ZA" dirty="0"/>
              <a:t>Logistic Models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9650" y="2450211"/>
            <a:ext cx="2560320" cy="603504"/>
          </a:xfrm>
        </p:spPr>
        <p:txBody>
          <a:bodyPr anchor="ctr"/>
          <a:lstStyle/>
          <a:p>
            <a:r>
              <a:rPr lang="en-ZA" dirty="0"/>
              <a:t>XG Boost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72170" y="2450211"/>
            <a:ext cx="2560320" cy="603504"/>
          </a:xfrm>
        </p:spPr>
        <p:txBody>
          <a:bodyPr anchor="ctr"/>
          <a:lstStyle/>
          <a:p>
            <a:r>
              <a:rPr lang="en-ZA" sz="2800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4486" y="3347338"/>
            <a:ext cx="2560320" cy="16544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Train Score: 30.87%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noProof="1"/>
              <a:t>Test Score: 30.09%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800" b="1" noProof="1"/>
              <a:t>Low Accuracy 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9650" y="3355846"/>
            <a:ext cx="2560320" cy="164591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Mean Squared Error: 5111814.5000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R^2 Score: 0.0646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noProof="1"/>
              <a:t>The model does not fit this data.</a:t>
            </a:r>
            <a:endParaRPr lang="en-ZA" sz="1600" b="1" noProof="1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355846"/>
            <a:ext cx="2560320" cy="164591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700" noProof="1"/>
              <a:t>Mean cross-validation score: 11.77%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1700" b="1" noProof="1"/>
              <a:t>Low Accuracy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 feature engineering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734120"/>
            <a:ext cx="2468880" cy="13716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Experiment more with the 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 and drop varying combinations of 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Additional Models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64608" y="3734120"/>
            <a:ext cx="2468880" cy="13716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Support Vector Machines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/>
              <a:t>Hyperparameter tuning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734120"/>
            <a:ext cx="2468880" cy="13716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Utilize pipeline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GridSearchCV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RandomizedSearchCV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/>
          <a:p>
            <a:r>
              <a:rPr lang="en-US" b="1" dirty="0"/>
              <a:t>Eli Miranda</a:t>
            </a:r>
          </a:p>
          <a:p>
            <a:r>
              <a:rPr lang="en-US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 Insurance Retention </a:t>
            </a:r>
            <a:r>
              <a:rPr lang="en-US" b="1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Source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814B-4FF6-7C58-C7F5-5633315F5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5573313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DIVIDER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0EB78B-E8DA-1A3B-D731-CA8C75CA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E2B09-F809-18D0-FC62-24103450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A6E30-33EC-B01E-58CB-CCEC04A6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07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531</TotalTime>
  <Words>779</Words>
  <Application>Microsoft Office PowerPoint</Application>
  <PresentationFormat>Widescreen</PresentationFormat>
  <Paragraphs>251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Selawik Semibold</vt:lpstr>
      <vt:lpstr>Source Sans Pro</vt:lpstr>
      <vt:lpstr>Source Sans Pro ExtraLight</vt:lpstr>
      <vt:lpstr>Office Theme</vt:lpstr>
      <vt:lpstr>Auto Insurance Retention</vt:lpstr>
      <vt:lpstr>The Insurance Cost Conundrum</vt:lpstr>
      <vt:lpstr>DATASET &amp; EDA</vt:lpstr>
      <vt:lpstr>Data Processing</vt:lpstr>
      <vt:lpstr>Feature Engineering</vt:lpstr>
      <vt:lpstr>BASELINE MODELING</vt:lpstr>
      <vt:lpstr>Next Steps</vt:lpstr>
      <vt:lpstr>Thank You</vt:lpstr>
      <vt:lpstr>DIVIDER</vt:lpstr>
      <vt:lpstr>PRODUCT OVERVIEW</vt:lpstr>
      <vt:lpstr>COMPANY OVERVIEW</vt:lpstr>
      <vt:lpstr>MARKET COMPARISON</vt:lpstr>
      <vt:lpstr>GROWTH STRATEGY</vt:lpstr>
      <vt:lpstr>OUR COMPETITION </vt:lpstr>
      <vt:lpstr>TWO-YEAR ACTION PLAN</vt:lpstr>
      <vt:lpstr>FINANCIALS</vt:lpstr>
      <vt:lpstr>FUNDING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Eli Miranda</dc:creator>
  <cp:lastModifiedBy>Kimberly Aviles</cp:lastModifiedBy>
  <cp:revision>48</cp:revision>
  <dcterms:created xsi:type="dcterms:W3CDTF">2024-05-13T19:24:48Z</dcterms:created>
  <dcterms:modified xsi:type="dcterms:W3CDTF">2024-07-27T06:15:54Z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